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6" r:id="rId2"/>
    <p:sldId id="268" r:id="rId3"/>
    <p:sldId id="261" r:id="rId4"/>
    <p:sldId id="263" r:id="rId5"/>
    <p:sldId id="27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7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0"/>
    <p:restoredTop sz="88776"/>
  </p:normalViewPr>
  <p:slideViewPr>
    <p:cSldViewPr snapToGrid="0" snapToObjects="1">
      <p:cViewPr varScale="1">
        <p:scale>
          <a:sx n="84" d="100"/>
          <a:sy n="84" d="100"/>
        </p:scale>
        <p:origin x="20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7C9D2-AA5B-6746-9568-E2F8060F8905}" type="datetimeFigureOut">
              <a:rPr lang="en-US" smtClean="0"/>
              <a:t>5/21/21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49BD7-344E-C046-8D3B-1BD33082C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7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are proposing to work in multiple domains, you can copy this template and edit details accordingly.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9BD7-344E-C046-8D3B-1BD33082CF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08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are proposing to work in multiple domains, you can copy this template and edit details accordingly.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9BD7-344E-C046-8D3B-1BD33082CF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9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F2BF-FDD5-E64A-909C-7F9060B95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9C7C7-CF73-0C4A-BEEE-0C217F2AA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4A5B0-F96E-3D4D-941F-A7A90E72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0A1F6-721B-5F41-B226-9EBE533D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2FC8-437C-A84B-9F6F-6449E002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52AA-92B5-A24B-9D80-D1879A30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AF9A2-C5D0-454B-9F8E-70A4E0C31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DCCB0-2D52-7840-BF53-742AC70DB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4F3F9-3E82-2449-8B7E-1C92FED40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2A0E-12D8-F94A-BF05-A1F2F03A2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9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0A997B-9BC8-F149-8967-3C9D227A5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95F95-C799-D849-BD77-5498048BC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AF5B7-2EBF-7545-A2DB-48286A7DC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CECD0-D826-7343-972C-C1C6C8D8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D5A4A-6B34-4C48-B695-060B91E4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6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401F-CCF5-1649-A4F7-311C3C9E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D4120-1EEF-DA4B-AC4F-FF216C72D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FD37A-E54A-F747-84BE-27BC5A02D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7581-A981-DF44-846F-1C855543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5055A-5960-3349-8DAC-5421F5F5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E9E2-54A9-D24A-AA36-4ACCB60E3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DA1D8-AC01-7140-A4A4-F7FC4D70F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A31FF-302E-9B45-8DCA-869F73B2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ACE54-B26D-5340-9155-1ED0CC6C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E8914-3B16-EE4F-8844-B5DB26D3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5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F9A76-535C-3C44-9B04-9D7A94B37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29CBC-7AE1-6E46-82D1-EF11159D3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3CBE99-0285-3344-BEE1-C35471793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3CA2-1650-AC42-AFC0-65743D1A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F9233-8467-E641-A11F-F204C882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09798-DD42-EA4D-964A-EF053DE6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0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3F0BF-4797-9E4C-8E39-8C7BB1EA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BBA90-4B7E-A34B-BB59-320AA8E93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36AC2-33DB-6143-A798-DC8E1AE60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0D4D63-A8FC-194D-BFA0-EB2B5D4DE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4447D5-6EF3-1B42-A4AF-ACB9BA331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8B018-5DF6-A445-8A09-E3C23DB0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4C1A76-A011-1547-BB84-784D16A3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9D245E-057B-BC45-8ED8-8FE28CC5D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5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EE8F4-E9E2-BD49-A25C-E19E77B4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2672BE-2E0A-A44E-A130-1D8BB6AC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1E45EE-A785-DA42-9F18-6347332F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C983C-DC95-134C-9DA1-A7A78BE64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0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D7782-B63E-A545-A13F-8C565F46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6E238-3B8C-3644-8207-3BEF2E3E9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68B8F-33BA-A146-B3B2-BFB9C290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0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C85D2-77E5-F044-A805-4CAA2FCB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40EFD-C984-A24F-B2A8-5497442EC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769BF-20BB-3746-B05D-D278F4773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7BC47-6CFD-8B48-A53E-8631DE76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6417A-FFF8-7844-81B7-4CBAAB83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3F1CE-6A47-F245-9BB2-AF5C1770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3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BE7C-5A80-6E43-A7E9-370B60086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570E17-0DFB-1440-BA4B-C6620E0D4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85C30-82BA-9049-B38D-E565F2F69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8B131-6AA1-FB4E-BFD3-F67754968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1651D-7F2A-2045-86A1-4DCE6C1A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AF6E2-FAAF-9B4E-A852-9A0EC683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7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A34FF-6E0A-3A40-B99F-F97490D4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A43E5-C5F0-584A-8B96-F5ECE874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7B24D-1209-3240-9DCB-EBB763DAE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D4B80-34C7-9D41-8BE7-BD9C14357803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EC196-DF2B-4E46-AA0D-AE9F90D45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B26D3-60A6-B34E-98C5-89CB06EF7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A72FE-A508-6045-8150-203DCAA2A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8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021ngos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7">
            <a:extLst>
              <a:ext uri="{FF2B5EF4-FFF2-40B4-BE49-F238E27FC236}">
                <a16:creationId xmlns:a16="http://schemas.microsoft.com/office/drawing/2014/main" id="{79EF0AA8-4D64-4C53-B384-57D2EF382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7B6868-E4F1-DC4C-B7DD-4AC6747FB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5840" y="2232139"/>
            <a:ext cx="9631680" cy="742279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chemeClr val="tx1">
                    <a:alpha val="60000"/>
                  </a:schemeClr>
                </a:solidFill>
              </a:rPr>
              <a:t>Project Title:</a:t>
            </a:r>
          </a:p>
          <a:p>
            <a:pPr algn="l"/>
            <a:r>
              <a:rPr lang="en-US" sz="3000" dirty="0">
                <a:solidFill>
                  <a:schemeClr val="tx1">
                    <a:alpha val="60000"/>
                  </a:schemeClr>
                </a:solidFill>
              </a:rPr>
              <a:t>Name of the Organization:</a:t>
            </a:r>
          </a:p>
          <a:p>
            <a:pPr algn="l"/>
            <a:r>
              <a:rPr lang="en-US" sz="3000" dirty="0">
                <a:solidFill>
                  <a:schemeClr val="tx1">
                    <a:alpha val="60000"/>
                  </a:schemeClr>
                </a:solidFill>
              </a:rPr>
              <a:t>Name of the contact person:</a:t>
            </a:r>
          </a:p>
          <a:p>
            <a:pPr algn="l"/>
            <a:r>
              <a:rPr lang="en-US" sz="3000" dirty="0">
                <a:solidFill>
                  <a:schemeClr val="tx1">
                    <a:alpha val="60000"/>
                  </a:schemeClr>
                </a:solidFill>
              </a:rPr>
              <a:t>Mobile number of contact person:</a:t>
            </a:r>
            <a:br>
              <a:rPr lang="en-US" sz="30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3000" dirty="0">
                <a:solidFill>
                  <a:schemeClr val="tx1">
                    <a:alpha val="60000"/>
                  </a:schemeClr>
                </a:solidFill>
              </a:rPr>
              <a:t>Email ID of contact person:</a:t>
            </a:r>
          </a:p>
          <a:p>
            <a:pPr algn="l"/>
            <a:endParaRPr lang="en-US" sz="3000" dirty="0">
              <a:solidFill>
                <a:schemeClr val="tx1">
                  <a:alpha val="60000"/>
                </a:schemeClr>
              </a:solidFill>
            </a:endParaRPr>
          </a:p>
        </p:txBody>
      </p:sp>
      <p:grpSp>
        <p:nvGrpSpPr>
          <p:cNvPr id="33" name="Group 19">
            <a:extLst>
              <a:ext uri="{FF2B5EF4-FFF2-40B4-BE49-F238E27FC236}">
                <a16:creationId xmlns:a16="http://schemas.microsoft.com/office/drawing/2014/main" id="{CAD19E66-9A79-42B6-9AA2-CC264BEC8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DE739263-30CB-4935-9D21-618840D57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A18249B2-7974-4616-94C1-414335D00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id="{5B7FE22A-DE5E-0A4B-8186-1813DC557C99}"/>
              </a:ext>
            </a:extLst>
          </p:cNvPr>
          <p:cNvSpPr txBox="1">
            <a:spLocks/>
          </p:cNvSpPr>
          <p:nvPr/>
        </p:nvSpPr>
        <p:spPr>
          <a:xfrm>
            <a:off x="885825" y="5206557"/>
            <a:ext cx="5210175" cy="742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*Please restrict your presentation to 15 minutes</a:t>
            </a:r>
          </a:p>
          <a:p>
            <a:pPr algn="l"/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This is a template, feel free to add/extend the slide as required.</a:t>
            </a:r>
          </a:p>
          <a:p>
            <a:pPr algn="l"/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Please submit the Proposal brief by 26</a:t>
            </a:r>
            <a:r>
              <a:rPr lang="en-US" sz="1300" baseline="30000" dirty="0">
                <a:solidFill>
                  <a:schemeClr val="tx1">
                    <a:alpha val="60000"/>
                  </a:schemeClr>
                </a:solidFill>
              </a:rPr>
              <a:t>th</a:t>
            </a:r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 May 2021, 8 PM</a:t>
            </a:r>
          </a:p>
          <a:p>
            <a:pPr algn="l"/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Proposal to be emailed at </a:t>
            </a:r>
            <a:r>
              <a:rPr lang="en-US" sz="1300" dirty="0">
                <a:solidFill>
                  <a:schemeClr val="tx1">
                    <a:alpha val="60000"/>
                  </a:schemeClr>
                </a:solidFill>
                <a:hlinkClick r:id="rId2"/>
              </a:rPr>
              <a:t>2021ngos@gmail.com</a:t>
            </a:r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. </a:t>
            </a:r>
          </a:p>
          <a:p>
            <a:pPr algn="l"/>
            <a:r>
              <a:rPr lang="en-US" sz="1300" dirty="0">
                <a:solidFill>
                  <a:schemeClr val="tx1">
                    <a:alpha val="60000"/>
                  </a:schemeClr>
                </a:solidFill>
              </a:rPr>
              <a:t>Presentation Slots will be communicated to you separately.</a:t>
            </a:r>
          </a:p>
          <a:p>
            <a:pPr algn="l"/>
            <a:endParaRPr lang="en-US" sz="13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888B4B-26DD-1742-8741-B440F899D0B9}"/>
              </a:ext>
            </a:extLst>
          </p:cNvPr>
          <p:cNvSpPr/>
          <p:nvPr/>
        </p:nvSpPr>
        <p:spPr>
          <a:xfrm>
            <a:off x="10378440" y="289560"/>
            <a:ext cx="13716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 of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69944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4151-0C60-CF41-9371-261D3F5F7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7" y="14600"/>
            <a:ext cx="10515600" cy="1325563"/>
          </a:xfrm>
        </p:spPr>
        <p:txBody>
          <a:bodyPr/>
          <a:lstStyle/>
          <a:p>
            <a:r>
              <a:rPr lang="en-US" dirty="0"/>
              <a:t>Details of intervention (2019-20 &amp; 2020-21)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08CED2-29AC-F04C-8C00-F07844900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221394"/>
              </p:ext>
            </p:extLst>
          </p:nvPr>
        </p:nvGraphicFramePr>
        <p:xfrm>
          <a:off x="447047" y="1340163"/>
          <a:ext cx="5544812" cy="430157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91153">
                  <a:extLst>
                    <a:ext uri="{9D8B030D-6E8A-4147-A177-3AD203B41FA5}">
                      <a16:colId xmlns:a16="http://schemas.microsoft.com/office/drawing/2014/main" val="3868777830"/>
                    </a:ext>
                  </a:extLst>
                </a:gridCol>
                <a:gridCol w="3322320">
                  <a:extLst>
                    <a:ext uri="{9D8B030D-6E8A-4147-A177-3AD203B41FA5}">
                      <a16:colId xmlns:a16="http://schemas.microsoft.com/office/drawing/2014/main" val="1585217909"/>
                    </a:ext>
                  </a:extLst>
                </a:gridCol>
                <a:gridCol w="1831339">
                  <a:extLst>
                    <a:ext uri="{9D8B030D-6E8A-4147-A177-3AD203B41FA5}">
                      <a16:colId xmlns:a16="http://schemas.microsoft.com/office/drawing/2014/main" val="885375621"/>
                    </a:ext>
                  </a:extLst>
                </a:gridCol>
              </a:tblGrid>
              <a:tr h="369934"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 Conducted in 2019-20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Impact/Outcome/Output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55458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780341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7662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774934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258224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00727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70170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765307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14746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62035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70493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6D7AE30-5511-AF46-A605-91D356545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854619"/>
              </p:ext>
            </p:extLst>
          </p:nvPr>
        </p:nvGraphicFramePr>
        <p:xfrm>
          <a:off x="6200142" y="1340163"/>
          <a:ext cx="5671818" cy="430157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29258">
                  <a:extLst>
                    <a:ext uri="{9D8B030D-6E8A-4147-A177-3AD203B41FA5}">
                      <a16:colId xmlns:a16="http://schemas.microsoft.com/office/drawing/2014/main" val="100292130"/>
                    </a:ext>
                  </a:extLst>
                </a:gridCol>
                <a:gridCol w="3351954">
                  <a:extLst>
                    <a:ext uri="{9D8B030D-6E8A-4147-A177-3AD203B41FA5}">
                      <a16:colId xmlns:a16="http://schemas.microsoft.com/office/drawing/2014/main" val="1585217909"/>
                    </a:ext>
                  </a:extLst>
                </a:gridCol>
                <a:gridCol w="1890606">
                  <a:extLst>
                    <a:ext uri="{9D8B030D-6E8A-4147-A177-3AD203B41FA5}">
                      <a16:colId xmlns:a16="http://schemas.microsoft.com/office/drawing/2014/main" val="885375621"/>
                    </a:ext>
                  </a:extLst>
                </a:gridCol>
              </a:tblGrid>
              <a:tr h="369934"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 Conducted in 2020-21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Impact/Outcome/Output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55458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780341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7662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774934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258224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00727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70170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765307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14746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62035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704935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696C9A34-29B7-4846-BD4E-40C43FF8A0F3}"/>
              </a:ext>
            </a:extLst>
          </p:cNvPr>
          <p:cNvSpPr/>
          <p:nvPr/>
        </p:nvSpPr>
        <p:spPr>
          <a:xfrm>
            <a:off x="0" y="-1"/>
            <a:ext cx="12192000" cy="10001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Details of Intervention for Previous Year</a:t>
            </a:r>
          </a:p>
        </p:txBody>
      </p:sp>
    </p:spTree>
    <p:extLst>
      <p:ext uri="{BB962C8B-B14F-4D97-AF65-F5344CB8AC3E}">
        <p14:creationId xmlns:p14="http://schemas.microsoft.com/office/powerpoint/2010/main" val="905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8B86E7-8BFF-3741-BE15-72EB9B525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495710"/>
              </p:ext>
            </p:extLst>
          </p:nvPr>
        </p:nvGraphicFramePr>
        <p:xfrm>
          <a:off x="643466" y="1255507"/>
          <a:ext cx="10905068" cy="506136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901047">
                  <a:extLst>
                    <a:ext uri="{9D8B030D-6E8A-4147-A177-3AD203B41FA5}">
                      <a16:colId xmlns:a16="http://schemas.microsoft.com/office/drawing/2014/main" val="1190867961"/>
                    </a:ext>
                  </a:extLst>
                </a:gridCol>
                <a:gridCol w="6063704">
                  <a:extLst>
                    <a:ext uri="{9D8B030D-6E8A-4147-A177-3AD203B41FA5}">
                      <a16:colId xmlns:a16="http://schemas.microsoft.com/office/drawing/2014/main" val="3253603715"/>
                    </a:ext>
                  </a:extLst>
                </a:gridCol>
                <a:gridCol w="2940317">
                  <a:extLst>
                    <a:ext uri="{9D8B030D-6E8A-4147-A177-3AD203B41FA5}">
                      <a16:colId xmlns:a16="http://schemas.microsoft.com/office/drawing/2014/main" val="1585217909"/>
                    </a:ext>
                  </a:extLst>
                </a:gridCol>
              </a:tblGrid>
              <a:tr h="369934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Groups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Domains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Choose your domain/s (Y/N)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55458"/>
                  </a:ext>
                </a:extLst>
              </a:tr>
              <a:tr h="369934">
                <a:tc rowSpan="2">
                  <a:txBody>
                    <a:bodyPr/>
                    <a:lstStyle/>
                    <a:p>
                      <a:pPr algn="ctr"/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ECCE (Early Childhood Care and Education)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780341"/>
                  </a:ext>
                </a:extLst>
              </a:tr>
              <a:tr h="36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FLN (Foundational Literacy &amp; Numeracy)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76623"/>
                  </a:ext>
                </a:extLst>
              </a:tr>
              <a:tr h="369934">
                <a:tc rowSpan="2">
                  <a:txBody>
                    <a:bodyPr/>
                    <a:lstStyle/>
                    <a:p>
                      <a:pPr algn="ctr"/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OoSC (Out of School Children)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774934"/>
                  </a:ext>
                </a:extLst>
              </a:tr>
              <a:tr h="36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Inclusion 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258224"/>
                  </a:ext>
                </a:extLst>
              </a:tr>
              <a:tr h="369934">
                <a:tc rowSpan="3">
                  <a:txBody>
                    <a:bodyPr/>
                    <a:lstStyle/>
                    <a:p>
                      <a:pPr algn="ctr"/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Assessment/Pedagogical Intervention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007273"/>
                  </a:ext>
                </a:extLst>
              </a:tr>
              <a:tr h="3699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 (Learning in local language)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701703"/>
                  </a:ext>
                </a:extLst>
              </a:tr>
              <a:tr h="36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Vocational Education &amp; employability skills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765307"/>
                  </a:ext>
                </a:extLst>
              </a:tr>
              <a:tr h="622161">
                <a:tc rowSpan="2">
                  <a:txBody>
                    <a:bodyPr/>
                    <a:lstStyle/>
                    <a:p>
                      <a:pPr algn="ctr"/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CPD (Teacher/Admin/School heads Professional Training/Education)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709889"/>
                  </a:ext>
                </a:extLst>
              </a:tr>
              <a:tr h="36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 (Technology for Education)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147463"/>
                  </a:ext>
                </a:extLst>
              </a:tr>
              <a:tr h="369934">
                <a:tc rowSpan="2">
                  <a:txBody>
                    <a:bodyPr/>
                    <a:lstStyle/>
                    <a:p>
                      <a:pPr algn="ctr"/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Education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620353"/>
                  </a:ext>
                </a:extLst>
              </a:tr>
              <a:tr h="3699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CWSN (Children with Special Needs)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704935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(Please mention if any other domain)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</a:t>
                      </a:r>
                    </a:p>
                  </a:txBody>
                  <a:tcPr marL="84076" marR="84076" marT="42038" marB="420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42848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E0E5C6-E462-CC4B-B97E-85F496237B5A}"/>
              </a:ext>
            </a:extLst>
          </p:cNvPr>
          <p:cNvSpPr/>
          <p:nvPr/>
        </p:nvSpPr>
        <p:spPr>
          <a:xfrm>
            <a:off x="0" y="-1"/>
            <a:ext cx="12192000" cy="10001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Key domains for intervention aligned to NEP (2021-22)</a:t>
            </a:r>
          </a:p>
        </p:txBody>
      </p:sp>
    </p:spTree>
    <p:extLst>
      <p:ext uri="{BB962C8B-B14F-4D97-AF65-F5344CB8AC3E}">
        <p14:creationId xmlns:p14="http://schemas.microsoft.com/office/powerpoint/2010/main" val="405554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946D540-3878-EF43-9D26-E28D848A07B3}"/>
              </a:ext>
            </a:extLst>
          </p:cNvPr>
          <p:cNvSpPr txBox="1"/>
          <p:nvPr/>
        </p:nvSpPr>
        <p:spPr>
          <a:xfrm>
            <a:off x="5486400" y="1885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810E5A-2C87-DB49-9DA1-1F61DCCD3674}"/>
              </a:ext>
            </a:extLst>
          </p:cNvPr>
          <p:cNvSpPr/>
          <p:nvPr/>
        </p:nvSpPr>
        <p:spPr>
          <a:xfrm>
            <a:off x="180474" y="2030432"/>
            <a:ext cx="8634914" cy="2839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A3D8D1-3D0B-124D-93B9-64E1F8505D5D}"/>
              </a:ext>
            </a:extLst>
          </p:cNvPr>
          <p:cNvSpPr/>
          <p:nvPr/>
        </p:nvSpPr>
        <p:spPr>
          <a:xfrm>
            <a:off x="191554" y="2087618"/>
            <a:ext cx="4301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Intervention/solution: (in Brief)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E6029C-AB78-CE44-BD66-127DC5DD050F}"/>
              </a:ext>
            </a:extLst>
          </p:cNvPr>
          <p:cNvSpPr/>
          <p:nvPr/>
        </p:nvSpPr>
        <p:spPr>
          <a:xfrm>
            <a:off x="8992357" y="1104556"/>
            <a:ext cx="3099380" cy="2013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082E02-3FE6-8147-B91F-36D408D31B3B}"/>
              </a:ext>
            </a:extLst>
          </p:cNvPr>
          <p:cNvSpPr/>
          <p:nvPr/>
        </p:nvSpPr>
        <p:spPr>
          <a:xfrm>
            <a:off x="471487" y="245023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Statement: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8FD193-2FD5-1E48-956B-CE1D1DAB0734}"/>
              </a:ext>
            </a:extLst>
          </p:cNvPr>
          <p:cNvSpPr/>
          <p:nvPr/>
        </p:nvSpPr>
        <p:spPr>
          <a:xfrm>
            <a:off x="8992358" y="3208974"/>
            <a:ext cx="3099378" cy="3506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431731F-7E85-214A-8FEF-7ADE5D8DAE39}"/>
              </a:ext>
            </a:extLst>
          </p:cNvPr>
          <p:cNvSpPr/>
          <p:nvPr/>
        </p:nvSpPr>
        <p:spPr>
          <a:xfrm>
            <a:off x="9002391" y="3192815"/>
            <a:ext cx="26340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Estimated Investment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 Source (Self/external)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2299C4-A6B4-1D48-949F-C87F17568547}"/>
              </a:ext>
            </a:extLst>
          </p:cNvPr>
          <p:cNvSpPr/>
          <p:nvPr/>
        </p:nvSpPr>
        <p:spPr>
          <a:xfrm>
            <a:off x="8992357" y="1158665"/>
            <a:ext cx="3121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Target Group and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Estimated Population Impact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4543F1F-2E65-2A4D-A251-90FCA82BEDBA}"/>
              </a:ext>
            </a:extLst>
          </p:cNvPr>
          <p:cNvSpPr/>
          <p:nvPr/>
        </p:nvSpPr>
        <p:spPr>
          <a:xfrm>
            <a:off x="180473" y="5806876"/>
            <a:ext cx="8634914" cy="908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F2CBE1-F50F-E74E-B904-90C2513B355C}"/>
              </a:ext>
            </a:extLst>
          </p:cNvPr>
          <p:cNvSpPr/>
          <p:nvPr/>
        </p:nvSpPr>
        <p:spPr>
          <a:xfrm>
            <a:off x="209596" y="5828227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 expected from State: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8752FB-9A5B-C742-B8E3-DC8F7A911D74}"/>
              </a:ext>
            </a:extLst>
          </p:cNvPr>
          <p:cNvSpPr/>
          <p:nvPr/>
        </p:nvSpPr>
        <p:spPr>
          <a:xfrm>
            <a:off x="0" y="-1"/>
            <a:ext cx="12192000" cy="10001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Proposal Summary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6F133F8-7942-B34B-9CCA-AC3E6DE555F4}"/>
              </a:ext>
            </a:extLst>
          </p:cNvPr>
          <p:cNvSpPr/>
          <p:nvPr/>
        </p:nvSpPr>
        <p:spPr>
          <a:xfrm>
            <a:off x="190506" y="1104556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Statement: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FF9E68-5C76-4D45-99E0-5073487B4A16}"/>
              </a:ext>
            </a:extLst>
          </p:cNvPr>
          <p:cNvSpPr/>
          <p:nvPr/>
        </p:nvSpPr>
        <p:spPr>
          <a:xfrm>
            <a:off x="190506" y="1059067"/>
            <a:ext cx="8634914" cy="929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83320A-113A-D145-9A89-65B6496DD0D8}"/>
              </a:ext>
            </a:extLst>
          </p:cNvPr>
          <p:cNvSpPr/>
          <p:nvPr/>
        </p:nvSpPr>
        <p:spPr>
          <a:xfrm>
            <a:off x="177435" y="4926844"/>
            <a:ext cx="8634914" cy="837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93FB8D-982A-7942-8A0C-935D53A56E15}"/>
              </a:ext>
            </a:extLst>
          </p:cNvPr>
          <p:cNvSpPr/>
          <p:nvPr/>
        </p:nvSpPr>
        <p:spPr>
          <a:xfrm>
            <a:off x="206558" y="4877889"/>
            <a:ext cx="51219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KPIs for Monitoring &amp; Eval: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milestones: (Can be added in annexure)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Frequency of project milestone status reporting: </a:t>
            </a:r>
          </a:p>
        </p:txBody>
      </p:sp>
    </p:spTree>
    <p:extLst>
      <p:ext uri="{BB962C8B-B14F-4D97-AF65-F5344CB8AC3E}">
        <p14:creationId xmlns:p14="http://schemas.microsoft.com/office/powerpoint/2010/main" val="32441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082E02-3FE6-8147-B91F-36D408D31B3B}"/>
              </a:ext>
            </a:extLst>
          </p:cNvPr>
          <p:cNvSpPr/>
          <p:nvPr/>
        </p:nvSpPr>
        <p:spPr>
          <a:xfrm>
            <a:off x="471487" y="245023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Statement: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8752FB-9A5B-C742-B8E3-DC8F7A911D74}"/>
              </a:ext>
            </a:extLst>
          </p:cNvPr>
          <p:cNvSpPr/>
          <p:nvPr/>
        </p:nvSpPr>
        <p:spPr>
          <a:xfrm>
            <a:off x="0" y="-1"/>
            <a:ext cx="12192000" cy="100012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Alternate Proposal Summary considering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19</a:t>
            </a:r>
          </a:p>
        </p:txBody>
      </p:sp>
    </p:spTree>
    <p:extLst>
      <p:ext uri="{BB962C8B-B14F-4D97-AF65-F5344CB8AC3E}">
        <p14:creationId xmlns:p14="http://schemas.microsoft.com/office/powerpoint/2010/main" val="256134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BD8B-6CE4-4B40-8D8E-5FFD0E03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81221-22D8-1049-9ADB-824362BE7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F67EF3-A075-0245-AE43-00CDFCEA7237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Annexure</a:t>
            </a:r>
          </a:p>
          <a:p>
            <a:pPr algn="ctr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(Can include detailed plan of action/support documents)</a:t>
            </a:r>
          </a:p>
        </p:txBody>
      </p:sp>
    </p:spTree>
    <p:extLst>
      <p:ext uri="{BB962C8B-B14F-4D97-AF65-F5344CB8AC3E}">
        <p14:creationId xmlns:p14="http://schemas.microsoft.com/office/powerpoint/2010/main" val="732038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350</Words>
  <Application>Microsoft Macintosh PowerPoint</Application>
  <PresentationFormat>Widescreen</PresentationFormat>
  <Paragraphs>66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Details of intervention (2019-20 &amp; 2020-21)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Iyer, Sangeetha</dc:creator>
  <cp:lastModifiedBy>Iyer, Sangeetha</cp:lastModifiedBy>
  <cp:revision>19</cp:revision>
  <dcterms:created xsi:type="dcterms:W3CDTF">2021-05-20T05:24:55Z</dcterms:created>
  <dcterms:modified xsi:type="dcterms:W3CDTF">2021-05-21T08:44:22Z</dcterms:modified>
</cp:coreProperties>
</file>